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2"/>
  </p:notesMasterIdLst>
  <p:sldIdLst>
    <p:sldId id="256" r:id="rId2"/>
    <p:sldId id="257" r:id="rId3"/>
    <p:sldId id="258" r:id="rId4"/>
    <p:sldId id="259" r:id="rId5"/>
    <p:sldId id="288" r:id="rId6"/>
    <p:sldId id="260" r:id="rId7"/>
    <p:sldId id="291" r:id="rId8"/>
    <p:sldId id="263" r:id="rId9"/>
    <p:sldId id="264" r:id="rId10"/>
    <p:sldId id="267" r:id="rId11"/>
    <p:sldId id="268" r:id="rId12"/>
    <p:sldId id="269" r:id="rId13"/>
    <p:sldId id="270" r:id="rId14"/>
    <p:sldId id="272" r:id="rId15"/>
    <p:sldId id="271" r:id="rId16"/>
    <p:sldId id="273" r:id="rId17"/>
    <p:sldId id="274" r:id="rId18"/>
    <p:sldId id="276" r:id="rId19"/>
    <p:sldId id="275" r:id="rId20"/>
    <p:sldId id="266" r:id="rId21"/>
    <p:sldId id="282" r:id="rId22"/>
    <p:sldId id="277" r:id="rId23"/>
    <p:sldId id="279" r:id="rId24"/>
    <p:sldId id="280" r:id="rId25"/>
    <p:sldId id="285" r:id="rId26"/>
    <p:sldId id="283" r:id="rId27"/>
    <p:sldId id="286" r:id="rId28"/>
    <p:sldId id="289" r:id="rId29"/>
    <p:sldId id="290"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385" autoAdjust="0"/>
  </p:normalViewPr>
  <p:slideViewPr>
    <p:cSldViewPr snapToGrid="0">
      <p:cViewPr varScale="1">
        <p:scale>
          <a:sx n="60" d="100"/>
          <a:sy n="60" d="100"/>
        </p:scale>
        <p:origin x="7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ata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10/20/2024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additional </a:t>
            </a:r>
            <a:r>
              <a:rPr lang="en-US" dirty="0" err="1"/>
              <a:t>modleing</a:t>
            </a:r>
            <a:r>
              <a:rPr lang="en-US" dirty="0"/>
              <a:t> and tool I used to complete the simulation were the camera model to detect the ballons, and the unscented </a:t>
            </a:r>
            <a:r>
              <a:rPr lang="en-US" dirty="0" err="1"/>
              <a:t>Kalment</a:t>
            </a:r>
            <a:r>
              <a:rPr lang="en-US" dirty="0"/>
              <a:t> filter on MATLAB that my professor provided for us for better state estimates.</a:t>
            </a:r>
          </a:p>
          <a:p>
            <a:endParaRPr lang="en-US" dirty="0"/>
          </a:p>
          <a:p>
            <a:r>
              <a:rPr lang="en-US" dirty="0"/>
              <a:t>With all of these models, I simulated how well the drone achieves the goal in the simulation environment, which is to follow the reference trajectory and maintain 0m altitude.   In the next slide you will see the result of the MATLAB simulation I ran, and the reference trajectory I fed into it was a path determined by an algorithm that uses A* method I developed in C++, which I will explain more later.</a:t>
            </a:r>
          </a:p>
          <a:p>
            <a:endParaRPr lang="en-US" dirty="0"/>
          </a:p>
          <a:p>
            <a:r>
              <a:rPr lang="en-US" dirty="0"/>
              <a:t> </a:t>
            </a:r>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100253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15</a:t>
            </a:fld>
            <a:endParaRPr lang="en-US"/>
          </a:p>
        </p:txBody>
      </p:sp>
    </p:spTree>
    <p:extLst>
      <p:ext uri="{BB962C8B-B14F-4D97-AF65-F5344CB8AC3E}">
        <p14:creationId xmlns:p14="http://schemas.microsoft.com/office/powerpoint/2010/main" val="247421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16</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17</a:t>
            </a:fld>
            <a:endParaRPr lang="en-US"/>
          </a:p>
        </p:txBody>
      </p:sp>
    </p:spTree>
    <p:extLst>
      <p:ext uri="{BB962C8B-B14F-4D97-AF65-F5344CB8AC3E}">
        <p14:creationId xmlns:p14="http://schemas.microsoft.com/office/powerpoint/2010/main" val="4215204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18</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19</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20</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the fall 2022, I was the team leader for my senior design project. Our sponsor Southwest Research Institute requested our team to design a high-impact shock test machine, and this machine is suppose to test whether naval ship </a:t>
            </a:r>
            <a:r>
              <a:rPr lang="en-US" b="0" i="0" dirty="0" err="1">
                <a:solidFill>
                  <a:srgbClr val="222222"/>
                </a:solidFill>
                <a:effectLst/>
                <a:highlight>
                  <a:srgbClr val="FFFFFF"/>
                </a:highlight>
                <a:latin typeface="Arial" panose="020B0604020202020204" pitchFamily="34" charset="0"/>
              </a:rPr>
              <a:t>equipments</a:t>
            </a:r>
            <a:r>
              <a:rPr lang="en-US" b="0" i="0" dirty="0">
                <a:solidFill>
                  <a:srgbClr val="222222"/>
                </a:solidFill>
                <a:effectLst/>
                <a:highlight>
                  <a:srgbClr val="FFFFFF"/>
                </a:highlight>
                <a:latin typeface="Arial" panose="020B0604020202020204" pitchFamily="34" charset="0"/>
              </a:rPr>
              <a:t> could withstand certain impacts according to MIL-DTL-901E standard. Here is the cover of the specification standard I had to read and a diagram that roughly delineates what a impact machine should look like. Basically an equipment sits on top of this anvil plate, and you see a hammer here and it swings around to hit the bottom of this anvil plate. That’s the test. Here is the actual picture of it in another company.</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And this machine is suppose to be really big. Just the hammer should weigh 3000 </a:t>
            </a:r>
            <a:r>
              <a:rPr lang="en-US" b="0" i="0" dirty="0" err="1">
                <a:solidFill>
                  <a:srgbClr val="222222"/>
                </a:solidFill>
                <a:effectLst/>
                <a:highlight>
                  <a:srgbClr val="FFFFFF"/>
                </a:highlight>
                <a:latin typeface="Arial" panose="020B0604020202020204" pitchFamily="34" charset="0"/>
              </a:rPr>
              <a:t>lbs</a:t>
            </a:r>
            <a:r>
              <a:rPr lang="en-US" b="0" i="0" dirty="0">
                <a:solidFill>
                  <a:srgbClr val="222222"/>
                </a:solidFill>
                <a:effectLst/>
                <a:highlight>
                  <a:srgbClr val="FFFFFF"/>
                </a:highlight>
                <a:latin typeface="Arial" panose="020B0604020202020204" pitchFamily="34" charset="0"/>
              </a:rPr>
              <a:t>, it’s also taller than me which is about 6 ft, and this plate is 60 inches x 60 inches big.</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SWRI wanted to build and have its own shock test machine.</a:t>
            </a:r>
          </a:p>
          <a:p>
            <a:pPr algn="l"/>
            <a:r>
              <a:rPr lang="en-US" b="0" i="0" dirty="0">
                <a:solidFill>
                  <a:srgbClr val="222222"/>
                </a:solidFill>
                <a:effectLst/>
                <a:highlight>
                  <a:srgbClr val="FFFFFF"/>
                </a:highlight>
                <a:latin typeface="Arial" panose="020B0604020202020204" pitchFamily="34" charset="0"/>
              </a:rPr>
              <a:t> </a:t>
            </a:r>
          </a:p>
        </p:txBody>
      </p:sp>
      <p:sp>
        <p:nvSpPr>
          <p:cNvPr id="4" name="Slide Number Placeholder 3"/>
          <p:cNvSpPr>
            <a:spLocks noGrp="1"/>
          </p:cNvSpPr>
          <p:nvPr>
            <p:ph type="sldNum" sz="quarter" idx="5"/>
          </p:nvPr>
        </p:nvSpPr>
        <p:spPr/>
        <p:txBody>
          <a:bodyPr/>
          <a:lstStyle/>
          <a:p>
            <a:fld id="{DE54F22B-1B02-4873-9C88-FE93B1047223}" type="slidenum">
              <a:rPr lang="en-US" smtClean="0"/>
              <a:t>22</a:t>
            </a:fld>
            <a:endParaRPr lang="en-US"/>
          </a:p>
        </p:txBody>
      </p:sp>
    </p:spTree>
    <p:extLst>
      <p:ext uri="{BB962C8B-B14F-4D97-AF65-F5344CB8AC3E}">
        <p14:creationId xmlns:p14="http://schemas.microsoft.com/office/powerpoint/2010/main" val="1339956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less than three months’ time, my team had to deliver a preliminary CAD design of the machine and a Static Finite Element Analysis (FEA) result. It was daunting at first to build such a big system in a relatively short amount of time. But I took the lead to plan our project together.</a:t>
            </a: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First, I wanted to define the scope of the project to a reasonable scale. The machine has multiple systems and components, and it was not plausible for four of us to design all the systems. During my team meeting, I brought up my concern, and my team and I came up with a proposal to design only of the four main critical systems on the machine: a Mounting System that fixes and holds the machine onto the floor, Braking System to stop the hammer after the impact, lifting system to lift the hammer, and impact system, or the hammer. We conveyed our opinion about the scope to our customer or the sponsoring engineers and were able to persuade them by explaining that given the time and the resources we have, it is best to focus on those four mechanical systems. It was critical that we did that because Not only did we have less than three months, each of us were taking other Mechanical Engineering courses, doing researches in their labs, and looking for a job while this project was going on. Our team agreed that the best way to be resourceful of our time and ability is to focus on specific systems, so we can deliver a quality result to our customer.</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Having this discussion and coming up with a proposal with my teammates helped each of us feel the ownership for the project. During the discussion, it was each one of us who said that it is plausible for us to design the four systems given this time, it was us who agreed that we can deliver the results to our customers given these resources. Because we proposed to do them,  I believe everyone in the team felt responsible and ownership of the tasks ahead of us.</a:t>
            </a:r>
          </a:p>
          <a:p>
            <a:pPr algn="l"/>
            <a:r>
              <a:rPr lang="en-US" b="0" i="0" dirty="0">
                <a:solidFill>
                  <a:srgbClr val="222222"/>
                </a:solidFill>
                <a:effectLst/>
                <a:highlight>
                  <a:srgbClr val="FFFFFF"/>
                </a:highlight>
                <a:latin typeface="Arial" panose="020B0604020202020204" pitchFamily="34" charset="0"/>
              </a:rPr>
              <a:t>So if I am in any other team projects, whether I am the lead or just a member, I like to clearly discuss the scope of the project and plan the project together to provide ownership of the project for everyone.</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23</a:t>
            </a:fld>
            <a:endParaRPr lang="en-US"/>
          </a:p>
        </p:txBody>
      </p:sp>
    </p:spTree>
    <p:extLst>
      <p:ext uri="{BB962C8B-B14F-4D97-AF65-F5344CB8AC3E}">
        <p14:creationId xmlns:p14="http://schemas.microsoft.com/office/powerpoint/2010/main" val="268244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 might have been giving the impression that we were too busy to do this project, but we were not. We instilled trust into the minds of our sponsor through planning and active communication. </a:t>
            </a:r>
          </a:p>
          <a:p>
            <a:endParaRPr lang="en-US" dirty="0"/>
          </a:p>
          <a:p>
            <a:endParaRPr lang="en-US" dirty="0"/>
          </a:p>
          <a:p>
            <a:r>
              <a:rPr lang="en-US" dirty="0"/>
              <a:t>Here is the project Gantt chart. It outlines the entire tasks and dates of when we are going to work on them.</a:t>
            </a:r>
          </a:p>
        </p:txBody>
      </p:sp>
      <p:sp>
        <p:nvSpPr>
          <p:cNvPr id="4" name="Slide Number Placeholder 3"/>
          <p:cNvSpPr>
            <a:spLocks noGrp="1"/>
          </p:cNvSpPr>
          <p:nvPr>
            <p:ph type="sldNum" sz="quarter" idx="5"/>
          </p:nvPr>
        </p:nvSpPr>
        <p:spPr/>
        <p:txBody>
          <a:bodyPr/>
          <a:lstStyle/>
          <a:p>
            <a:fld id="{DE54F22B-1B02-4873-9C88-FE93B1047223}" type="slidenum">
              <a:rPr lang="en-US" smtClean="0"/>
              <a:t>24</a:t>
            </a:fld>
            <a:endParaRPr lang="en-US"/>
          </a:p>
        </p:txBody>
      </p:sp>
    </p:spTree>
    <p:extLst>
      <p:ext uri="{BB962C8B-B14F-4D97-AF65-F5344CB8AC3E}">
        <p14:creationId xmlns:p14="http://schemas.microsoft.com/office/powerpoint/2010/main" val="1860508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explaining how we are going to brainstorm ideas, and select one idea to produce a CAD model for. </a:t>
            </a:r>
          </a:p>
        </p:txBody>
      </p:sp>
      <p:sp>
        <p:nvSpPr>
          <p:cNvPr id="4" name="Slide Number Placeholder 3"/>
          <p:cNvSpPr>
            <a:spLocks noGrp="1"/>
          </p:cNvSpPr>
          <p:nvPr>
            <p:ph type="sldNum" sz="quarter" idx="5"/>
          </p:nvPr>
        </p:nvSpPr>
        <p:spPr/>
        <p:txBody>
          <a:bodyPr/>
          <a:lstStyle/>
          <a:p>
            <a:fld id="{DE54F22B-1B02-4873-9C88-FE93B1047223}" type="slidenum">
              <a:rPr lang="en-US" smtClean="0"/>
              <a:t>25</a:t>
            </a:fld>
            <a:endParaRPr lang="en-US"/>
          </a:p>
        </p:txBody>
      </p:sp>
    </p:spTree>
    <p:extLst>
      <p:ext uri="{BB962C8B-B14F-4D97-AF65-F5344CB8AC3E}">
        <p14:creationId xmlns:p14="http://schemas.microsoft.com/office/powerpoint/2010/main" val="51952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specification sheet of the machine that we created based on the requirements from the military standard and our sponsor’s demand. </a:t>
            </a:r>
          </a:p>
        </p:txBody>
      </p:sp>
      <p:sp>
        <p:nvSpPr>
          <p:cNvPr id="4" name="Slide Number Placeholder 3"/>
          <p:cNvSpPr>
            <a:spLocks noGrp="1"/>
          </p:cNvSpPr>
          <p:nvPr>
            <p:ph type="sldNum" sz="quarter" idx="5"/>
          </p:nvPr>
        </p:nvSpPr>
        <p:spPr/>
        <p:txBody>
          <a:bodyPr/>
          <a:lstStyle/>
          <a:p>
            <a:fld id="{DE54F22B-1B02-4873-9C88-FE93B1047223}" type="slidenum">
              <a:rPr lang="en-US" smtClean="0"/>
              <a:t>26</a:t>
            </a:fld>
            <a:endParaRPr lang="en-US"/>
          </a:p>
        </p:txBody>
      </p:sp>
    </p:spTree>
    <p:extLst>
      <p:ext uri="{BB962C8B-B14F-4D97-AF65-F5344CB8AC3E}">
        <p14:creationId xmlns:p14="http://schemas.microsoft.com/office/powerpoint/2010/main" val="3334809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showed those charts for our sponsors to have certain expectations at different times and to know what we are working on at different points throughout the semester. </a:t>
            </a:r>
          </a:p>
          <a:p>
            <a:r>
              <a:rPr lang="en-US" dirty="0"/>
              <a:t>And every week when we meet, we told them our progress, what worked and what didn’t work. Or sometimes, I would brief them about the summary of the military standard I read, and I would confirm my understanding with theirs.</a:t>
            </a:r>
          </a:p>
          <a:p>
            <a:r>
              <a:rPr lang="en-US" dirty="0"/>
              <a:t>So, It was important to show our understanding of the project as often as possible, so that the sponsor understands that we are going in the direction, and we are sure of what we are doing. One time, we were not sure how much force we should assume that the hammer and the anvil plate will experience. Our sponsoring engineer advised us to multiply the static force we </a:t>
            </a:r>
            <a:r>
              <a:rPr lang="en-US" dirty="0" err="1"/>
              <a:t>caclualted</a:t>
            </a:r>
            <a:r>
              <a:rPr lang="en-US" dirty="0"/>
              <a:t> by </a:t>
            </a:r>
            <a:r>
              <a:rPr lang="en-US" dirty="0" err="1"/>
              <a:t>rthree</a:t>
            </a:r>
            <a:r>
              <a:rPr lang="en-US" dirty="0"/>
              <a:t> for the analysis, since the three </a:t>
            </a:r>
            <a:r>
              <a:rPr lang="en-US" dirty="0" err="1"/>
              <a:t>signam</a:t>
            </a:r>
            <a:r>
              <a:rPr lang="en-US" dirty="0"/>
              <a:t> is the industry standard.   </a:t>
            </a:r>
          </a:p>
          <a:p>
            <a:endParaRPr lang="en-US" dirty="0"/>
          </a:p>
          <a:p>
            <a:r>
              <a:rPr lang="en-US" dirty="0"/>
              <a:t>This kind of active communication, I believe allowed our sponsor to feel comfortable working with us and entrusted us to finish the project.</a:t>
            </a:r>
          </a:p>
        </p:txBody>
      </p:sp>
      <p:sp>
        <p:nvSpPr>
          <p:cNvPr id="4" name="Slide Number Placeholder 3"/>
          <p:cNvSpPr>
            <a:spLocks noGrp="1"/>
          </p:cNvSpPr>
          <p:nvPr>
            <p:ph type="sldNum" sz="quarter" idx="5"/>
          </p:nvPr>
        </p:nvSpPr>
        <p:spPr/>
        <p:txBody>
          <a:bodyPr/>
          <a:lstStyle/>
          <a:p>
            <a:fld id="{DE54F22B-1B02-4873-9C88-FE93B1047223}" type="slidenum">
              <a:rPr lang="en-US" smtClean="0"/>
              <a:t>27</a:t>
            </a:fld>
            <a:endParaRPr lang="en-US"/>
          </a:p>
        </p:txBody>
      </p:sp>
    </p:spTree>
    <p:extLst>
      <p:ext uri="{BB962C8B-B14F-4D97-AF65-F5344CB8AC3E}">
        <p14:creationId xmlns:p14="http://schemas.microsoft.com/office/powerpoint/2010/main" val="3515849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my leader role, I was responsible for designing the Hammer, and  in summary all the team members successfully delivered a CAD model and a static FEA result to the sponsor, and we wrote a report and a presentation for our sponsor and faculty members.</a:t>
            </a:r>
          </a:p>
        </p:txBody>
      </p:sp>
      <p:sp>
        <p:nvSpPr>
          <p:cNvPr id="4" name="Slide Number Placeholder 3"/>
          <p:cNvSpPr>
            <a:spLocks noGrp="1"/>
          </p:cNvSpPr>
          <p:nvPr>
            <p:ph type="sldNum" sz="quarter" idx="5"/>
          </p:nvPr>
        </p:nvSpPr>
        <p:spPr/>
        <p:txBody>
          <a:bodyPr/>
          <a:lstStyle/>
          <a:p>
            <a:fld id="{DE54F22B-1B02-4873-9C88-FE93B1047223}" type="slidenum">
              <a:rPr lang="en-US" smtClean="0"/>
              <a:t>28</a:t>
            </a:fld>
            <a:endParaRPr lang="en-US"/>
          </a:p>
        </p:txBody>
      </p:sp>
    </p:spTree>
    <p:extLst>
      <p:ext uri="{BB962C8B-B14F-4D97-AF65-F5344CB8AC3E}">
        <p14:creationId xmlns:p14="http://schemas.microsoft.com/office/powerpoint/2010/main" val="275663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29</a:t>
            </a:fld>
            <a:endParaRPr lang="en-US"/>
          </a:p>
        </p:txBody>
      </p:sp>
    </p:spTree>
    <p:extLst>
      <p:ext uri="{BB962C8B-B14F-4D97-AF65-F5344CB8AC3E}">
        <p14:creationId xmlns:p14="http://schemas.microsoft.com/office/powerpoint/2010/main" val="1595073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school overall, I have </a:t>
            </a:r>
            <a:r>
              <a:rPr lang="en-US" dirty="0" err="1"/>
              <a:t>bneen</a:t>
            </a:r>
            <a:r>
              <a:rPr lang="en-US" dirty="0"/>
              <a:t> taking control courses that allowed me to get a solid knowledge on the classical control concepts, and modeling of dynamic systems.</a:t>
            </a:r>
          </a:p>
          <a:p>
            <a:endParaRPr lang="en-US" dirty="0"/>
          </a:p>
          <a:p>
            <a:r>
              <a:rPr lang="en-US" dirty="0"/>
              <a:t>In the automated Control systems and Dynamic Systems and Control course, I learned how to model relatively simple systems using Bond graphs and representing them in State-space form. I would convert them into transfer functions and analyze them for Controllability  and observability. I  learned to use root locus plots to check its stability and choose specific controller gains to make the system stable.  Lastly, I also learned to use bode plots to analyze for the systems stability through gain </a:t>
            </a:r>
            <a:r>
              <a:rPr lang="en-US" dirty="0" err="1"/>
              <a:t>marigns</a:t>
            </a:r>
            <a:r>
              <a:rPr lang="en-US" dirty="0"/>
              <a:t> and phase margins. The systems I dealt with in those courses were linear systems, and if they were nonlinear it was </a:t>
            </a:r>
            <a:r>
              <a:rPr lang="en-US" dirty="0" err="1"/>
              <a:t>linearzed</a:t>
            </a:r>
            <a:r>
              <a:rPr lang="en-US" dirty="0"/>
              <a:t> to analyze them with classical control method concepts. </a:t>
            </a:r>
          </a:p>
          <a:p>
            <a:endParaRPr lang="en-US" dirty="0"/>
          </a:p>
          <a:p>
            <a:endParaRPr lang="en-US" dirty="0"/>
          </a:p>
          <a:p>
            <a:r>
              <a:rPr lang="en-US" dirty="0"/>
              <a:t> And also after working at blue last year, I felt the need to take aerospace course to become more familiar with aerospace terms and concepts Also the MC analysis I saw  it getting used </a:t>
            </a:r>
            <a:r>
              <a:rPr lang="en-US" dirty="0" err="1"/>
              <a:t>alot</a:t>
            </a:r>
            <a:r>
              <a:rPr lang="en-US" dirty="0"/>
              <a:t>, so the following </a:t>
            </a:r>
            <a:r>
              <a:rPr lang="en-US" dirty="0" err="1"/>
              <a:t>semeseter</a:t>
            </a:r>
            <a:r>
              <a:rPr lang="en-US" dirty="0"/>
              <a:t> I took Spacecraft dynamics in which I learned </a:t>
            </a:r>
            <a:r>
              <a:rPr lang="en-US" dirty="0" err="1"/>
              <a:t>calssiclas</a:t>
            </a:r>
            <a:r>
              <a:rPr lang="en-US" dirty="0"/>
              <a:t> orbit </a:t>
            </a:r>
            <a:r>
              <a:rPr lang="en-US" dirty="0" err="1"/>
              <a:t>detmerination</a:t>
            </a:r>
            <a:r>
              <a:rPr lang="en-US" dirty="0"/>
              <a:t> concepts. In Stochastic Estimation and control course, I got the chance to implement different Kalman filters like the </a:t>
            </a:r>
            <a:r>
              <a:rPr lang="en-US" dirty="0" err="1"/>
              <a:t>kalaman</a:t>
            </a:r>
            <a:r>
              <a:rPr lang="en-US" dirty="0"/>
              <a:t> filter for a </a:t>
            </a:r>
            <a:r>
              <a:rPr lang="en-US" dirty="0" err="1"/>
              <a:t>linea</a:t>
            </a:r>
            <a:r>
              <a:rPr lang="en-US" dirty="0"/>
              <a:t> system, unscented </a:t>
            </a:r>
            <a:r>
              <a:rPr lang="en-US" dirty="0" err="1"/>
              <a:t>kalaman</a:t>
            </a:r>
            <a:r>
              <a:rPr lang="en-US" dirty="0"/>
              <a:t> filter and extended </a:t>
            </a:r>
            <a:r>
              <a:rPr lang="en-US" dirty="0" err="1"/>
              <a:t>kalmaan</a:t>
            </a:r>
            <a:r>
              <a:rPr lang="en-US" dirty="0"/>
              <a:t> filter for nonlinear systems. Also, I got to run MC analysis for the same system as well. The system was a simple cart with a spring and a damper attached to it. </a:t>
            </a:r>
          </a:p>
          <a:p>
            <a:r>
              <a:rPr lang="en-US" dirty="0"/>
              <a:t>And the graph shows the </a:t>
            </a:r>
            <a:r>
              <a:rPr lang="en-US" dirty="0" err="1"/>
              <a:t>the</a:t>
            </a:r>
            <a:r>
              <a:rPr lang="en-US" dirty="0"/>
              <a:t> </a:t>
            </a:r>
            <a:r>
              <a:rPr lang="en-US" dirty="0" err="1"/>
              <a:t>comapripson</a:t>
            </a:r>
            <a:r>
              <a:rPr lang="en-US" dirty="0"/>
              <a:t> of Monte Carlo result with the </a:t>
            </a:r>
            <a:r>
              <a:rPr lang="en-US" dirty="0" err="1"/>
              <a:t>numberical</a:t>
            </a:r>
            <a:r>
              <a:rPr lang="en-US" dirty="0"/>
              <a:t> solution of that system with a certain initial state.</a:t>
            </a:r>
          </a:p>
          <a:p>
            <a:endParaRPr lang="en-US" dirty="0"/>
          </a:p>
          <a:p>
            <a:endParaRPr lang="en-US" dirty="0"/>
          </a:p>
          <a:p>
            <a:r>
              <a:rPr lang="en-US" dirty="0"/>
              <a:t> Aerial robotics course I will talk in much more detail  soon.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30</a:t>
            </a:fld>
            <a:endParaRPr lang="en-US"/>
          </a:p>
        </p:txBody>
      </p:sp>
    </p:spTree>
    <p:extLst>
      <p:ext uri="{BB962C8B-B14F-4D97-AF65-F5344CB8AC3E}">
        <p14:creationId xmlns:p14="http://schemas.microsoft.com/office/powerpoint/2010/main" val="356869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341893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6</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207069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2401111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6.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7.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0.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New Graduate Rotation Program– Guidance, Navigation &amp; Control</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Chart, line chart&#10;&#10;Description automatically generated">
            <a:extLst>
              <a:ext uri="{FF2B5EF4-FFF2-40B4-BE49-F238E27FC236}">
                <a16:creationId xmlns:a16="http://schemas.microsoft.com/office/drawing/2014/main" id="{5635EE60-C2E7-25E0-9ED5-9F40B0140A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0467" y="1690688"/>
            <a:ext cx="5333333" cy="4000000"/>
          </a:xfrm>
        </p:spPr>
      </p:pic>
      <p:pic>
        <p:nvPicPr>
          <p:cNvPr id="7" name="Picture 6" descr="Chart, line chart&#10;&#10;Description automatically generated">
            <a:extLst>
              <a:ext uri="{FF2B5EF4-FFF2-40B4-BE49-F238E27FC236}">
                <a16:creationId xmlns:a16="http://schemas.microsoft.com/office/drawing/2014/main" id="{A2CA9E30-4322-2F22-E7EF-1F23920FD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17" y="1690688"/>
            <a:ext cx="5333333" cy="4000000"/>
          </a:xfrm>
          <a:prstGeom prst="rect">
            <a:avLst/>
          </a:prstGeom>
        </p:spPr>
      </p:pic>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15" name="Picture 14" descr="A picture containing chart&#10;&#10;Description automatically generated">
            <a:extLst>
              <a:ext uri="{FF2B5EF4-FFF2-40B4-BE49-F238E27FC236}">
                <a16:creationId xmlns:a16="http://schemas.microsoft.com/office/drawing/2014/main" id="{EA250666-E510-DCFA-4A4E-B4958B981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539296A1-947D-A885-4ED6-DBC23DD17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0132-6A0C-080C-D414-75FE9A433DD4}"/>
              </a:ext>
            </a:extLst>
          </p:cNvPr>
          <p:cNvSpPr>
            <a:spLocks noGrp="1"/>
          </p:cNvSpPr>
          <p:nvPr>
            <p:ph type="title"/>
          </p:nvPr>
        </p:nvSpPr>
        <p:spPr>
          <a:xfrm>
            <a:off x="6823878" y="741391"/>
            <a:ext cx="4491821" cy="1616203"/>
          </a:xfrm>
        </p:spPr>
        <p:txBody>
          <a:bodyPr anchor="b">
            <a:normAutofit/>
          </a:bodyPr>
          <a:lstStyle/>
          <a:p>
            <a:r>
              <a:rPr lang="en-US" sz="3200"/>
              <a:t>Aerial Robotics (Drone)</a:t>
            </a:r>
          </a:p>
        </p:txBody>
      </p:sp>
      <p:pic>
        <p:nvPicPr>
          <p:cNvPr id="5" name="Picture 4" descr="A delivery drone carrying a package inside a warehouse">
            <a:extLst>
              <a:ext uri="{FF2B5EF4-FFF2-40B4-BE49-F238E27FC236}">
                <a16:creationId xmlns:a16="http://schemas.microsoft.com/office/drawing/2014/main" id="{97A9688F-FF3F-1216-0865-498439467B41}"/>
              </a:ext>
            </a:extLst>
          </p:cNvPr>
          <p:cNvPicPr>
            <a:picLocks noChangeAspect="1"/>
          </p:cNvPicPr>
          <p:nvPr/>
        </p:nvPicPr>
        <p:blipFill>
          <a:blip r:embed="rId3"/>
          <a:srcRect l="26950" r="23050"/>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37F1538-93FF-F57D-8392-AD9002036C66}"/>
              </a:ext>
            </a:extLst>
          </p:cNvPr>
          <p:cNvSpPr>
            <a:spLocks noGrp="1"/>
          </p:cNvSpPr>
          <p:nvPr>
            <p:ph idx="1"/>
          </p:nvPr>
        </p:nvSpPr>
        <p:spPr>
          <a:xfrm>
            <a:off x="6823878" y="2533476"/>
            <a:ext cx="4491820" cy="3447832"/>
          </a:xfrm>
        </p:spPr>
        <p:txBody>
          <a:bodyPr anchor="t">
            <a:normAutofit/>
          </a:bodyPr>
          <a:lstStyle/>
          <a:p>
            <a:r>
              <a:rPr lang="en-US" sz="2000"/>
              <a:t>Additional Modeling</a:t>
            </a:r>
          </a:p>
          <a:p>
            <a:pPr lvl="1"/>
            <a:r>
              <a:rPr lang="en-US" sz="2000"/>
              <a:t>Camera</a:t>
            </a:r>
          </a:p>
          <a:p>
            <a:pPr lvl="1"/>
            <a:r>
              <a:rPr lang="en-US" sz="2000"/>
              <a:t>Unscented Kalman Filter</a:t>
            </a:r>
          </a:p>
          <a:p>
            <a:r>
              <a:rPr lang="en-US" sz="2000"/>
              <a:t>Full MATLAB simulation</a:t>
            </a:r>
          </a:p>
          <a:p>
            <a:pPr lvl="1"/>
            <a:r>
              <a:rPr lang="en-US" sz="2000"/>
              <a:t>Goal:</a:t>
            </a:r>
          </a:p>
          <a:p>
            <a:pPr lvl="2"/>
            <a:r>
              <a:rPr lang="en-US" dirty="0"/>
              <a:t>Follow reference trajectory </a:t>
            </a:r>
          </a:p>
          <a:p>
            <a:pPr lvl="3"/>
            <a:r>
              <a:rPr lang="en-US" sz="2000"/>
              <a:t>Determined by A* algorithm in C++</a:t>
            </a:r>
          </a:p>
          <a:p>
            <a:pPr lvl="2"/>
            <a:r>
              <a:rPr lang="en-US" dirty="0"/>
              <a:t>Maintain 0 m altitude</a:t>
            </a:r>
          </a:p>
        </p:txBody>
      </p:sp>
    </p:spTree>
    <p:extLst>
      <p:ext uri="{BB962C8B-B14F-4D97-AF65-F5344CB8AC3E}">
        <p14:creationId xmlns:p14="http://schemas.microsoft.com/office/powerpoint/2010/main" val="2496860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11" name="Picture 10" descr="Chart, line chart, scatter chart&#10;&#10;Description automatically generated">
            <a:extLst>
              <a:ext uri="{FF2B5EF4-FFF2-40B4-BE49-F238E27FC236}">
                <a16:creationId xmlns:a16="http://schemas.microsoft.com/office/drawing/2014/main" id="{E7E7AC85-BDFD-4AD6-7917-D04A7388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3298367"/>
            <a:ext cx="3178628" cy="2383971"/>
          </a:xfrm>
          <a:prstGeom prst="rect">
            <a:avLst/>
          </a:prstGeom>
        </p:spPr>
      </p:pic>
      <p:sp>
        <p:nvSpPr>
          <p:cNvPr id="12" name="TextBox 11">
            <a:extLst>
              <a:ext uri="{FF2B5EF4-FFF2-40B4-BE49-F238E27FC236}">
                <a16:creationId xmlns:a16="http://schemas.microsoft.com/office/drawing/2014/main" id="{2C1A7360-E163-5275-9C07-17FFA19E3989}"/>
              </a:ext>
            </a:extLst>
          </p:cNvPr>
          <p:cNvSpPr txBox="1"/>
          <p:nvPr/>
        </p:nvSpPr>
        <p:spPr>
          <a:xfrm>
            <a:off x="1561623" y="5920343"/>
            <a:ext cx="2481943" cy="646331"/>
          </a:xfrm>
          <a:prstGeom prst="rect">
            <a:avLst/>
          </a:prstGeom>
          <a:noFill/>
        </p:spPr>
        <p:txBody>
          <a:bodyPr wrap="square" rtlCol="0">
            <a:spAutoFit/>
          </a:bodyPr>
          <a:lstStyle/>
          <a:p>
            <a:pPr algn="ctr"/>
            <a:r>
              <a:rPr lang="en-US" dirty="0"/>
              <a:t>Depth First Search (DFS)</a:t>
            </a:r>
          </a:p>
        </p:txBody>
      </p:sp>
      <p:pic>
        <p:nvPicPr>
          <p:cNvPr id="14" name="Picture 13" descr="Chart, scatter chart&#10;&#10;Description automatically generated">
            <a:extLst>
              <a:ext uri="{FF2B5EF4-FFF2-40B4-BE49-F238E27FC236}">
                <a16:creationId xmlns:a16="http://schemas.microsoft.com/office/drawing/2014/main" id="{9D4ABCFA-AC38-97D9-B9B4-0F3AEC8D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924" y="3298369"/>
            <a:ext cx="3178627" cy="2383970"/>
          </a:xfrm>
          <a:prstGeom prst="rect">
            <a:avLst/>
          </a:prstGeom>
        </p:spPr>
      </p:pic>
      <p:sp>
        <p:nvSpPr>
          <p:cNvPr id="15" name="TextBox 14">
            <a:extLst>
              <a:ext uri="{FF2B5EF4-FFF2-40B4-BE49-F238E27FC236}">
                <a16:creationId xmlns:a16="http://schemas.microsoft.com/office/drawing/2014/main" id="{7851C9B4-8A26-635A-6B6C-8B420C97F527}"/>
              </a:ext>
            </a:extLst>
          </p:cNvPr>
          <p:cNvSpPr txBox="1"/>
          <p:nvPr/>
        </p:nvSpPr>
        <p:spPr>
          <a:xfrm>
            <a:off x="5313565" y="6013899"/>
            <a:ext cx="2481943" cy="369332"/>
          </a:xfrm>
          <a:prstGeom prst="rect">
            <a:avLst/>
          </a:prstGeom>
          <a:noFill/>
        </p:spPr>
        <p:txBody>
          <a:bodyPr wrap="square" rtlCol="0">
            <a:spAutoFit/>
          </a:bodyPr>
          <a:lstStyle/>
          <a:p>
            <a:pPr algn="ctr"/>
            <a:r>
              <a:rPr lang="en-US" dirty="0"/>
              <a:t>Dijkstra’s</a:t>
            </a:r>
          </a:p>
        </p:txBody>
      </p:sp>
      <p:pic>
        <p:nvPicPr>
          <p:cNvPr id="17" name="Picture 16" descr="Chart, scatter chart&#10;&#10;Description automatically generated">
            <a:extLst>
              <a:ext uri="{FF2B5EF4-FFF2-40B4-BE49-F238E27FC236}">
                <a16:creationId xmlns:a16="http://schemas.microsoft.com/office/drawing/2014/main" id="{118C1292-34C9-1A1E-509B-9149D2C51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760" y="3298367"/>
            <a:ext cx="3178627" cy="2383970"/>
          </a:xfrm>
          <a:prstGeom prst="rect">
            <a:avLst/>
          </a:prstGeom>
        </p:spPr>
      </p:pic>
      <p:sp>
        <p:nvSpPr>
          <p:cNvPr id="18" name="TextBox 17">
            <a:extLst>
              <a:ext uri="{FF2B5EF4-FFF2-40B4-BE49-F238E27FC236}">
                <a16:creationId xmlns:a16="http://schemas.microsoft.com/office/drawing/2014/main" id="{40173238-1231-49AA-D1B4-4FEA23632D5F}"/>
              </a:ext>
            </a:extLst>
          </p:cNvPr>
          <p:cNvSpPr txBox="1"/>
          <p:nvPr/>
        </p:nvSpPr>
        <p:spPr>
          <a:xfrm>
            <a:off x="9065507" y="5920343"/>
            <a:ext cx="2481943" cy="369332"/>
          </a:xfrm>
          <a:prstGeom prst="rect">
            <a:avLst/>
          </a:prstGeom>
          <a:noFill/>
        </p:spPr>
        <p:txBody>
          <a:bodyPr wrap="square" rtlCol="0">
            <a:spAutoFit/>
          </a:bodyPr>
          <a:lstStyle/>
          <a:p>
            <a:pPr algn="ctr"/>
            <a:r>
              <a:rPr lang="en-US" dirty="0"/>
              <a:t>A*</a:t>
            </a:r>
          </a:p>
        </p:txBody>
      </p:sp>
      <p:pic>
        <p:nvPicPr>
          <p:cNvPr id="20" name="Graphic 19"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9278" y="5148487"/>
            <a:ext cx="914400" cy="914400"/>
          </a:xfrm>
          <a:prstGeom prst="rect">
            <a:avLst/>
          </a:prstGeom>
        </p:spPr>
      </p:pic>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278" y="591140"/>
            <a:ext cx="1617256" cy="1212942"/>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9416934" y="1791499"/>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
        <p:nvSpPr>
          <p:cNvPr id="24" name="TextBox 23">
            <a:extLst>
              <a:ext uri="{FF2B5EF4-FFF2-40B4-BE49-F238E27FC236}">
                <a16:creationId xmlns:a16="http://schemas.microsoft.com/office/drawing/2014/main" id="{910240B5-646A-3BB2-C347-EF03BA4DC25C}"/>
              </a:ext>
            </a:extLst>
          </p:cNvPr>
          <p:cNvSpPr txBox="1"/>
          <p:nvPr/>
        </p:nvSpPr>
        <p:spPr>
          <a:xfrm>
            <a:off x="1336652" y="3312650"/>
            <a:ext cx="1355748" cy="369332"/>
          </a:xfrm>
          <a:prstGeom prst="rect">
            <a:avLst/>
          </a:prstGeom>
          <a:noFill/>
        </p:spPr>
        <p:txBody>
          <a:bodyPr wrap="square" rtlCol="0">
            <a:spAutoFit/>
          </a:bodyPr>
          <a:lstStyle/>
          <a:p>
            <a:r>
              <a:rPr lang="en-US" b="1" dirty="0">
                <a:solidFill>
                  <a:srgbClr val="FF0000"/>
                </a:solidFill>
              </a:rPr>
              <a:t>START</a:t>
            </a:r>
          </a:p>
        </p:txBody>
      </p:sp>
      <p:sp>
        <p:nvSpPr>
          <p:cNvPr id="26" name="TextBox 25">
            <a:extLst>
              <a:ext uri="{FF2B5EF4-FFF2-40B4-BE49-F238E27FC236}">
                <a16:creationId xmlns:a16="http://schemas.microsoft.com/office/drawing/2014/main" id="{FDFD3C0F-9B16-2B15-F358-8E411FF01C51}"/>
              </a:ext>
            </a:extLst>
          </p:cNvPr>
          <p:cNvSpPr txBox="1"/>
          <p:nvPr/>
        </p:nvSpPr>
        <p:spPr>
          <a:xfrm>
            <a:off x="3970722" y="5181064"/>
            <a:ext cx="1355748" cy="369332"/>
          </a:xfrm>
          <a:prstGeom prst="rect">
            <a:avLst/>
          </a:prstGeom>
          <a:noFill/>
        </p:spPr>
        <p:txBody>
          <a:bodyPr wrap="square" rtlCol="0">
            <a:spAutoFit/>
          </a:bodyPr>
          <a:lstStyle/>
          <a:p>
            <a:r>
              <a:rPr lang="en-US" b="1" dirty="0">
                <a:solidFill>
                  <a:srgbClr val="FF0000"/>
                </a:solidFill>
              </a:rPr>
              <a:t>END</a:t>
            </a:r>
          </a:p>
        </p:txBody>
      </p:sp>
    </p:spTree>
    <p:extLst>
      <p:ext uri="{BB962C8B-B14F-4D97-AF65-F5344CB8AC3E}">
        <p14:creationId xmlns:p14="http://schemas.microsoft.com/office/powerpoint/2010/main" val="2311973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449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extLst>
              <p:ext uri="{D42A27DB-BD31-4B8C-83A1-F6EECF244321}">
                <p14:modId xmlns:p14="http://schemas.microsoft.com/office/powerpoint/2010/main" val="135062926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extLst>
              <p:ext uri="{D42A27DB-BD31-4B8C-83A1-F6EECF244321}">
                <p14:modId xmlns:p14="http://schemas.microsoft.com/office/powerpoint/2010/main" val="7072371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2000"/>
              <a:t>Name: Bonsuck Koo</a:t>
            </a:r>
          </a:p>
          <a:p>
            <a:r>
              <a:rPr lang="en-US" sz="2000"/>
              <a:t>School: University of Texas at Austin</a:t>
            </a:r>
          </a:p>
          <a:p>
            <a:r>
              <a:rPr lang="en-US" sz="2000"/>
              <a:t>Degree: Integrated Master and Bachelor of Science in Mechanical Engineering (2024 Dec.)</a:t>
            </a:r>
          </a:p>
          <a:p>
            <a:r>
              <a:rPr lang="en-US" sz="2000"/>
              <a:t>Hobbies: Visiting National Parks </a:t>
            </a:r>
          </a:p>
          <a:p>
            <a:r>
              <a:rPr lang="en-US" sz="2000"/>
              <a:t>Obtained American Citizenship in July 2023</a:t>
            </a:r>
          </a:p>
        </p:txBody>
      </p:sp>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683735"/>
            <a:ext cx="3325118" cy="2219516"/>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683735"/>
            <a:ext cx="3325118" cy="2219516"/>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433963"/>
            <a:ext cx="2227974" cy="148717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883" y="4061443"/>
            <a:ext cx="1670980" cy="2227974"/>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167" y="4672969"/>
            <a:ext cx="2152419" cy="1614314"/>
          </a:xfrm>
          <a:prstGeom prst="rect">
            <a:avLst/>
          </a:prstGeom>
        </p:spPr>
      </p:pic>
      <p:pic>
        <p:nvPicPr>
          <p:cNvPr id="6"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8120138" y="-433009"/>
            <a:ext cx="4474473" cy="2179324"/>
          </a:xfrm>
        </p:spPr>
      </p:pic>
    </p:spTree>
    <p:extLst>
      <p:ext uri="{BB962C8B-B14F-4D97-AF65-F5344CB8AC3E}">
        <p14:creationId xmlns:p14="http://schemas.microsoft.com/office/powerpoint/2010/main" val="9354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a:ln>
                  <a:noFill/>
                </a:ln>
                <a:effectLst/>
                <a:uLnTx/>
                <a:uFillTx/>
                <a:latin typeface="Aptos Display" panose="02110004020202020204"/>
                <a:ea typeface="+mj-ea"/>
                <a:cs typeface="+mj-cs"/>
              </a:rPr>
              <a:t>Senior Design Project</a:t>
            </a:r>
            <a:endParaRPr lang="en-US"/>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34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D452-DA76-E614-815E-864C77911F6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Background</a:t>
            </a:r>
            <a:endParaRPr lang="en-US" dirty="0"/>
          </a:p>
        </p:txBody>
      </p:sp>
      <p:sp>
        <p:nvSpPr>
          <p:cNvPr id="3" name="Content Placeholder 2">
            <a:extLst>
              <a:ext uri="{FF2B5EF4-FFF2-40B4-BE49-F238E27FC236}">
                <a16:creationId xmlns:a16="http://schemas.microsoft.com/office/drawing/2014/main" id="{88351894-3EE1-7119-2E4D-AFC627F817FE}"/>
              </a:ext>
            </a:extLst>
          </p:cNvPr>
          <p:cNvSpPr>
            <a:spLocks noGrp="1"/>
          </p:cNvSpPr>
          <p:nvPr>
            <p:ph idx="1"/>
          </p:nvPr>
        </p:nvSpPr>
        <p:spPr/>
        <p:txBody>
          <a:bodyPr/>
          <a:lstStyle/>
          <a:p>
            <a:r>
              <a:rPr lang="en-US" dirty="0"/>
              <a:t>Team Lead</a:t>
            </a:r>
          </a:p>
          <a:p>
            <a:r>
              <a:rPr lang="en-US" dirty="0"/>
              <a:t>Sponsor: Southwest Research Institute (SwRI)</a:t>
            </a:r>
          </a:p>
          <a:p>
            <a:r>
              <a:rPr lang="en-US" dirty="0"/>
              <a:t>Design a high-impact test machine for equipment on naval ships</a:t>
            </a:r>
          </a:p>
          <a:p>
            <a:pPr lvl="1"/>
            <a:r>
              <a:rPr lang="en-US" dirty="0"/>
              <a:t>Comply with MIL-DTL-901E standard</a:t>
            </a:r>
          </a:p>
          <a:p>
            <a:endParaRPr lang="en-US" dirty="0"/>
          </a:p>
        </p:txBody>
      </p:sp>
      <p:pic>
        <p:nvPicPr>
          <p:cNvPr id="5122" name="Picture 2" descr="1986694">
            <a:extLst>
              <a:ext uri="{FF2B5EF4-FFF2-40B4-BE49-F238E27FC236}">
                <a16:creationId xmlns:a16="http://schemas.microsoft.com/office/drawing/2014/main" id="{8D96462D-22A0-0FA1-0A7D-CC54B8870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7" y="3714750"/>
            <a:ext cx="2428875"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 engineering drawing&#10;&#10;Description automatically generated">
            <a:extLst>
              <a:ext uri="{FF2B5EF4-FFF2-40B4-BE49-F238E27FC236}">
                <a16:creationId xmlns:a16="http://schemas.microsoft.com/office/drawing/2014/main" id="{D69292F5-3793-0039-485E-0EB99A058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681" y="4001294"/>
            <a:ext cx="3252708" cy="2608943"/>
          </a:xfrm>
          <a:prstGeom prst="rect">
            <a:avLst/>
          </a:prstGeom>
        </p:spPr>
      </p:pic>
      <p:pic>
        <p:nvPicPr>
          <p:cNvPr id="5126" name="Picture 6" descr="Medium Weight Shock Machine | Tekno - ETA">
            <a:extLst>
              <a:ext uri="{FF2B5EF4-FFF2-40B4-BE49-F238E27FC236}">
                <a16:creationId xmlns:a16="http://schemas.microsoft.com/office/drawing/2014/main" id="{A9C3ACE4-94AF-5E5B-BE6D-462F4873FD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23" y="4261303"/>
            <a:ext cx="2050143" cy="2050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20C435-01D2-DA99-321F-B2CDF8B457EF}"/>
              </a:ext>
            </a:extLst>
          </p:cNvPr>
          <p:cNvSpPr txBox="1"/>
          <p:nvPr/>
        </p:nvSpPr>
        <p:spPr>
          <a:xfrm>
            <a:off x="8183523" y="3741613"/>
            <a:ext cx="3170277" cy="369332"/>
          </a:xfrm>
          <a:prstGeom prst="rect">
            <a:avLst/>
          </a:prstGeom>
          <a:noFill/>
        </p:spPr>
        <p:txBody>
          <a:bodyPr wrap="square" rtlCol="0">
            <a:spAutoFit/>
          </a:bodyPr>
          <a:lstStyle/>
          <a:p>
            <a:r>
              <a:rPr lang="en-US" dirty="0"/>
              <a:t>Source: www.tekno-eta.com</a:t>
            </a:r>
          </a:p>
        </p:txBody>
      </p:sp>
    </p:spTree>
    <p:extLst>
      <p:ext uri="{BB962C8B-B14F-4D97-AF65-F5344CB8AC3E}">
        <p14:creationId xmlns:p14="http://schemas.microsoft.com/office/powerpoint/2010/main" val="152326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F851-D95A-C07D-A3C7-283AF8E74F16}"/>
              </a:ext>
            </a:extLst>
          </p:cNvPr>
          <p:cNvSpPr>
            <a:spLocks noGrp="1"/>
          </p:cNvSpPr>
          <p:nvPr>
            <p:ph type="title"/>
          </p:nvPr>
        </p:nvSpPr>
        <p:spPr/>
        <p:txBody>
          <a:bodyPr anchor="b">
            <a:normAutofit/>
          </a:bodyPr>
          <a:lstStyle/>
          <a:p>
            <a:r>
              <a:rPr kumimoji="0" lang="en-US" sz="3000" b="0" i="0" u="none" strike="noStrike" kern="1200" cap="none" spc="0" normalizeH="0" baseline="0" noProof="0" dirty="0">
                <a:ln>
                  <a:noFill/>
                </a:ln>
                <a:effectLst/>
                <a:uLnTx/>
                <a:uFillTx/>
                <a:latin typeface="Aptos Display" panose="02110004020202020204"/>
                <a:ea typeface="+mj-ea"/>
                <a:cs typeface="+mj-cs"/>
              </a:rPr>
              <a:t>Senior Design Project</a:t>
            </a:r>
            <a:br>
              <a:rPr kumimoji="0" lang="en-US" sz="3000" b="0" i="0" u="none" strike="noStrike" kern="1200" cap="none" spc="0" normalizeH="0" baseline="0" noProof="0" dirty="0">
                <a:ln>
                  <a:noFill/>
                </a:ln>
                <a:effectLst/>
                <a:uLnTx/>
                <a:uFillTx/>
                <a:latin typeface="Aptos Display" panose="02110004020202020204"/>
                <a:ea typeface="+mj-ea"/>
                <a:cs typeface="+mj-cs"/>
              </a:rPr>
            </a:br>
            <a:r>
              <a:rPr kumimoji="0" lang="en-US" sz="2000" b="0" i="0" u="none" strike="noStrike" kern="1200" cap="none" spc="0" normalizeH="0" baseline="0" noProof="0" dirty="0">
                <a:ln>
                  <a:noFill/>
                </a:ln>
                <a:effectLst/>
                <a:uLnTx/>
                <a:uFillTx/>
                <a:latin typeface="Aptos Display" panose="02110004020202020204"/>
                <a:ea typeface="+mj-ea"/>
                <a:cs typeface="+mj-cs"/>
              </a:rPr>
              <a:t>Defining the Problem</a:t>
            </a:r>
            <a:endParaRPr lang="en-US" sz="3000" dirty="0"/>
          </a:p>
        </p:txBody>
      </p:sp>
      <p:sp>
        <p:nvSpPr>
          <p:cNvPr id="3" name="Content Placeholder 2">
            <a:extLst>
              <a:ext uri="{FF2B5EF4-FFF2-40B4-BE49-F238E27FC236}">
                <a16:creationId xmlns:a16="http://schemas.microsoft.com/office/drawing/2014/main" id="{B65EA553-70DC-EEE6-C2EA-C19C6AAAF6CD}"/>
              </a:ext>
            </a:extLst>
          </p:cNvPr>
          <p:cNvSpPr>
            <a:spLocks noGrp="1"/>
          </p:cNvSpPr>
          <p:nvPr>
            <p:ph idx="1"/>
          </p:nvPr>
        </p:nvSpPr>
        <p:spPr>
          <a:xfrm>
            <a:off x="838200" y="1825625"/>
            <a:ext cx="4323347" cy="4351338"/>
          </a:xfrm>
        </p:spPr>
        <p:txBody>
          <a:bodyPr anchor="t">
            <a:normAutofit/>
          </a:bodyPr>
          <a:lstStyle/>
          <a:p>
            <a:r>
              <a:rPr lang="en-US" sz="2000" dirty="0"/>
              <a:t>Deliverable</a:t>
            </a:r>
          </a:p>
          <a:p>
            <a:pPr lvl="1"/>
            <a:r>
              <a:rPr lang="en-US" sz="2000" dirty="0"/>
              <a:t>CAD Model</a:t>
            </a:r>
          </a:p>
          <a:p>
            <a:pPr lvl="1"/>
            <a:r>
              <a:rPr lang="en-US" sz="2000" dirty="0"/>
              <a:t>Static Finite Element Analysis (FEA)</a:t>
            </a:r>
          </a:p>
          <a:p>
            <a:r>
              <a:rPr lang="en-US" sz="2000" dirty="0"/>
              <a:t>Confined project scope to 4 subsystems:</a:t>
            </a:r>
          </a:p>
          <a:p>
            <a:endParaRPr lang="en-US" sz="2000" dirty="0"/>
          </a:p>
        </p:txBody>
      </p:sp>
      <p:pic>
        <p:nvPicPr>
          <p:cNvPr id="4" name="Picture 3" descr="Diagram, engineering drawing&#10;&#10;Description automatically generated">
            <a:extLst>
              <a:ext uri="{FF2B5EF4-FFF2-40B4-BE49-F238E27FC236}">
                <a16:creationId xmlns:a16="http://schemas.microsoft.com/office/drawing/2014/main" id="{BEB238E6-A925-71D6-12AF-407F7CADD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72" y="869930"/>
            <a:ext cx="6389346" cy="5127450"/>
          </a:xfrm>
          <a:prstGeom prst="rect">
            <a:avLst/>
          </a:prstGeom>
        </p:spPr>
      </p:pic>
      <p:pic>
        <p:nvPicPr>
          <p:cNvPr id="6" name="Graphic 5" descr="Harvey Balls 0% with solid fill">
            <a:extLst>
              <a:ext uri="{FF2B5EF4-FFF2-40B4-BE49-F238E27FC236}">
                <a16:creationId xmlns:a16="http://schemas.microsoft.com/office/drawing/2014/main" id="{DCD49C5F-DFB9-326B-790B-3657E06D3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8352" y="2357594"/>
            <a:ext cx="627985" cy="627985"/>
          </a:xfrm>
          <a:prstGeom prst="rect">
            <a:avLst/>
          </a:prstGeom>
        </p:spPr>
      </p:pic>
      <p:pic>
        <p:nvPicPr>
          <p:cNvPr id="7" name="Graphic 6" descr="Harvey Balls 0% with solid fill">
            <a:extLst>
              <a:ext uri="{FF2B5EF4-FFF2-40B4-BE49-F238E27FC236}">
                <a16:creationId xmlns:a16="http://schemas.microsoft.com/office/drawing/2014/main" id="{974EA2B1-4174-38DC-E74F-3BFA23266E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404" y="1174682"/>
            <a:ext cx="1139368" cy="1139368"/>
          </a:xfrm>
          <a:prstGeom prst="rect">
            <a:avLst/>
          </a:prstGeom>
        </p:spPr>
      </p:pic>
      <p:pic>
        <p:nvPicPr>
          <p:cNvPr id="8" name="Graphic 7" descr="Harvey Balls 0% with solid fill">
            <a:extLst>
              <a:ext uri="{FF2B5EF4-FFF2-40B4-BE49-F238E27FC236}">
                <a16:creationId xmlns:a16="http://schemas.microsoft.com/office/drawing/2014/main" id="{3C6F3334-2306-CF20-66E7-1F186C4CB2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381" y="2942035"/>
            <a:ext cx="2630713" cy="2630713"/>
          </a:xfrm>
          <a:prstGeom prst="rect">
            <a:avLst/>
          </a:prstGeom>
        </p:spPr>
      </p:pic>
      <p:pic>
        <p:nvPicPr>
          <p:cNvPr id="12" name="Graphic 11" descr="Harvey Balls 0% with solid fill">
            <a:extLst>
              <a:ext uri="{FF2B5EF4-FFF2-40B4-BE49-F238E27FC236}">
                <a16:creationId xmlns:a16="http://schemas.microsoft.com/office/drawing/2014/main" id="{E337816C-A09C-3D61-3D43-16B92056E3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938" y="2357594"/>
            <a:ext cx="627985" cy="627985"/>
          </a:xfrm>
          <a:prstGeom prst="rect">
            <a:avLst/>
          </a:prstGeom>
        </p:spPr>
      </p:pic>
      <p:sp>
        <p:nvSpPr>
          <p:cNvPr id="19" name="TextBox 18">
            <a:extLst>
              <a:ext uri="{FF2B5EF4-FFF2-40B4-BE49-F238E27FC236}">
                <a16:creationId xmlns:a16="http://schemas.microsoft.com/office/drawing/2014/main" id="{BAB8CBEC-8A1B-23A3-24AA-CB09B00E6F3B}"/>
              </a:ext>
            </a:extLst>
          </p:cNvPr>
          <p:cNvSpPr txBox="1"/>
          <p:nvPr/>
        </p:nvSpPr>
        <p:spPr>
          <a:xfrm>
            <a:off x="8342088" y="990016"/>
            <a:ext cx="1449405" cy="369332"/>
          </a:xfrm>
          <a:prstGeom prst="rect">
            <a:avLst/>
          </a:prstGeom>
          <a:noFill/>
        </p:spPr>
        <p:txBody>
          <a:bodyPr wrap="square" rtlCol="0">
            <a:spAutoFit/>
          </a:bodyPr>
          <a:lstStyle/>
          <a:p>
            <a:pPr algn="ctr"/>
            <a:r>
              <a:rPr lang="en-US" b="1" dirty="0"/>
              <a:t>Hammer</a:t>
            </a:r>
          </a:p>
        </p:txBody>
      </p:sp>
      <p:sp>
        <p:nvSpPr>
          <p:cNvPr id="22" name="TextBox 21">
            <a:extLst>
              <a:ext uri="{FF2B5EF4-FFF2-40B4-BE49-F238E27FC236}">
                <a16:creationId xmlns:a16="http://schemas.microsoft.com/office/drawing/2014/main" id="{D25579B1-EA2D-5E07-E833-A307864AB0D1}"/>
              </a:ext>
            </a:extLst>
          </p:cNvPr>
          <p:cNvSpPr txBox="1"/>
          <p:nvPr/>
        </p:nvSpPr>
        <p:spPr>
          <a:xfrm>
            <a:off x="9109378" y="2783626"/>
            <a:ext cx="1667082" cy="369332"/>
          </a:xfrm>
          <a:prstGeom prst="rect">
            <a:avLst/>
          </a:prstGeom>
          <a:solidFill>
            <a:schemeClr val="bg1"/>
          </a:solidFill>
        </p:spPr>
        <p:txBody>
          <a:bodyPr wrap="square" rtlCol="0">
            <a:spAutoFit/>
          </a:bodyPr>
          <a:lstStyle/>
          <a:p>
            <a:pPr algn="ctr"/>
            <a:r>
              <a:rPr lang="en-US" b="1" dirty="0"/>
              <a:t>Hammer Lift</a:t>
            </a:r>
          </a:p>
        </p:txBody>
      </p:sp>
      <p:sp>
        <p:nvSpPr>
          <p:cNvPr id="23" name="TextBox 22">
            <a:extLst>
              <a:ext uri="{FF2B5EF4-FFF2-40B4-BE49-F238E27FC236}">
                <a16:creationId xmlns:a16="http://schemas.microsoft.com/office/drawing/2014/main" id="{1937BFF8-F665-8B34-9DD8-2A4E475AA3E4}"/>
              </a:ext>
            </a:extLst>
          </p:cNvPr>
          <p:cNvSpPr txBox="1"/>
          <p:nvPr/>
        </p:nvSpPr>
        <p:spPr>
          <a:xfrm>
            <a:off x="4047479" y="4869610"/>
            <a:ext cx="1449405" cy="369332"/>
          </a:xfrm>
          <a:prstGeom prst="rect">
            <a:avLst/>
          </a:prstGeom>
          <a:solidFill>
            <a:schemeClr val="bg1"/>
          </a:solidFill>
        </p:spPr>
        <p:txBody>
          <a:bodyPr wrap="square" rtlCol="0">
            <a:spAutoFit/>
          </a:bodyPr>
          <a:lstStyle/>
          <a:p>
            <a:pPr algn="ctr"/>
            <a:r>
              <a:rPr lang="en-US" b="1" dirty="0"/>
              <a:t>Mount</a:t>
            </a:r>
          </a:p>
        </p:txBody>
      </p:sp>
      <p:sp>
        <p:nvSpPr>
          <p:cNvPr id="24" name="TextBox 23">
            <a:extLst>
              <a:ext uri="{FF2B5EF4-FFF2-40B4-BE49-F238E27FC236}">
                <a16:creationId xmlns:a16="http://schemas.microsoft.com/office/drawing/2014/main" id="{C51D328A-F68F-9FE9-A4D3-32E26ECF6003}"/>
              </a:ext>
            </a:extLst>
          </p:cNvPr>
          <p:cNvSpPr txBox="1"/>
          <p:nvPr/>
        </p:nvSpPr>
        <p:spPr>
          <a:xfrm>
            <a:off x="6446375" y="2434136"/>
            <a:ext cx="1449405" cy="369332"/>
          </a:xfrm>
          <a:prstGeom prst="rect">
            <a:avLst/>
          </a:prstGeom>
          <a:solidFill>
            <a:schemeClr val="bg1"/>
          </a:solidFill>
        </p:spPr>
        <p:txBody>
          <a:bodyPr wrap="square" rtlCol="0">
            <a:spAutoFit/>
          </a:bodyPr>
          <a:lstStyle/>
          <a:p>
            <a:pPr algn="ctr"/>
            <a:r>
              <a:rPr lang="en-US" b="1" dirty="0"/>
              <a:t>Brake</a:t>
            </a:r>
          </a:p>
        </p:txBody>
      </p:sp>
    </p:spTree>
    <p:extLst>
      <p:ext uri="{BB962C8B-B14F-4D97-AF65-F5344CB8AC3E}">
        <p14:creationId xmlns:p14="http://schemas.microsoft.com/office/powerpoint/2010/main" val="4082712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5" name="Content Placeholder 4" descr="Chart, timeline&#10;&#10;Description automatically generated">
            <a:extLst>
              <a:ext uri="{FF2B5EF4-FFF2-40B4-BE49-F238E27FC236}">
                <a16:creationId xmlns:a16="http://schemas.microsoft.com/office/drawing/2014/main" id="{057818F6-F251-E31B-87D4-D342AD89D0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616" y="2163231"/>
            <a:ext cx="11332768" cy="3961798"/>
          </a:xfrm>
        </p:spPr>
      </p:pic>
    </p:spTree>
    <p:extLst>
      <p:ext uri="{BB962C8B-B14F-4D97-AF65-F5344CB8AC3E}">
        <p14:creationId xmlns:p14="http://schemas.microsoft.com/office/powerpoint/2010/main" val="715239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Diagram&#10;&#10;Description automatically generated">
            <a:extLst>
              <a:ext uri="{FF2B5EF4-FFF2-40B4-BE49-F238E27FC236}">
                <a16:creationId xmlns:a16="http://schemas.microsoft.com/office/drawing/2014/main" id="{6732B8FE-E66A-5E4A-8158-D6C14DA21D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5215" y="2930256"/>
            <a:ext cx="9801570" cy="2948030"/>
          </a:xfrm>
        </p:spPr>
      </p:pic>
    </p:spTree>
    <p:extLst>
      <p:ext uri="{BB962C8B-B14F-4D97-AF65-F5344CB8AC3E}">
        <p14:creationId xmlns:p14="http://schemas.microsoft.com/office/powerpoint/2010/main" val="334184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Table&#10;&#10;Description automatically generated">
            <a:extLst>
              <a:ext uri="{FF2B5EF4-FFF2-40B4-BE49-F238E27FC236}">
                <a16:creationId xmlns:a16="http://schemas.microsoft.com/office/drawing/2014/main" id="{13446868-4079-7F65-D654-8809374CEB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160" y="1825625"/>
            <a:ext cx="8403680" cy="4351338"/>
          </a:xfrm>
        </p:spPr>
      </p:pic>
    </p:spTree>
    <p:extLst>
      <p:ext uri="{BB962C8B-B14F-4D97-AF65-F5344CB8AC3E}">
        <p14:creationId xmlns:p14="http://schemas.microsoft.com/office/powerpoint/2010/main" val="2636814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DBAC-1625-98C2-2FEE-831E9B1BD156}"/>
              </a:ext>
            </a:extLst>
          </p:cNvPr>
          <p:cNvSpPr>
            <a:spLocks noGrp="1"/>
          </p:cNvSpPr>
          <p:nvPr>
            <p:ph type="title"/>
          </p:nvPr>
        </p:nvSpPr>
        <p:spPr/>
        <p:txBody>
          <a:bodyPr/>
          <a:lstStyle/>
          <a:p>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br>
            <a:r>
              <a:rPr lang="en-US" sz="2800">
                <a:solidFill>
                  <a:prstClr val="black"/>
                </a:solidFill>
                <a:latin typeface="Aptos Display" panose="02110004020202020204"/>
              </a:rPr>
              <a:t>Communication</a:t>
            </a:r>
            <a:endParaRPr lang="en-US" dirty="0"/>
          </a:p>
        </p:txBody>
      </p:sp>
      <p:sp>
        <p:nvSpPr>
          <p:cNvPr id="3" name="Content Placeholder 2">
            <a:extLst>
              <a:ext uri="{FF2B5EF4-FFF2-40B4-BE49-F238E27FC236}">
                <a16:creationId xmlns:a16="http://schemas.microsoft.com/office/drawing/2014/main" id="{4D597AE5-2026-7980-F1C5-E3B1FE538706}"/>
              </a:ext>
            </a:extLst>
          </p:cNvPr>
          <p:cNvSpPr>
            <a:spLocks noGrp="1"/>
          </p:cNvSpPr>
          <p:nvPr>
            <p:ph idx="1"/>
          </p:nvPr>
        </p:nvSpPr>
        <p:spPr/>
        <p:txBody>
          <a:bodyPr/>
          <a:lstStyle/>
          <a:p>
            <a:r>
              <a:rPr lang="en-US" dirty="0"/>
              <a:t>Communication with Sponsor</a:t>
            </a:r>
          </a:p>
          <a:p>
            <a:pPr lvl="1"/>
            <a:r>
              <a:rPr lang="en-US" dirty="0"/>
              <a:t>Trust</a:t>
            </a:r>
          </a:p>
          <a:p>
            <a:pPr lvl="2"/>
            <a:r>
              <a:rPr lang="en-US" dirty="0"/>
              <a:t>Show the team’s plan</a:t>
            </a:r>
          </a:p>
          <a:p>
            <a:pPr lvl="2"/>
            <a:r>
              <a:rPr lang="en-US" dirty="0"/>
              <a:t>Show our understanding of the project</a:t>
            </a:r>
          </a:p>
          <a:p>
            <a:r>
              <a:rPr lang="en-US" dirty="0"/>
              <a:t>Communication within the team</a:t>
            </a:r>
          </a:p>
          <a:p>
            <a:pPr lvl="1"/>
            <a:r>
              <a:rPr lang="en-US" dirty="0"/>
              <a:t>Action Items every meeting</a:t>
            </a:r>
          </a:p>
          <a:p>
            <a:pPr marL="0" indent="0">
              <a:buNone/>
            </a:pPr>
            <a:endParaRPr lang="en-US" dirty="0"/>
          </a:p>
          <a:p>
            <a:pPr lvl="1"/>
            <a:endParaRPr lang="en-US" dirty="0"/>
          </a:p>
        </p:txBody>
      </p:sp>
    </p:spTree>
    <p:extLst>
      <p:ext uri="{BB962C8B-B14F-4D97-AF65-F5344CB8AC3E}">
        <p14:creationId xmlns:p14="http://schemas.microsoft.com/office/powerpoint/2010/main" val="490624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CB8A2-3A32-14B2-03FF-A0FB1E4B9A48}"/>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kumimoji="0" lang="en-US" sz="2800" b="0" i="0" u="none" strike="noStrike" kern="1200" cap="none" spc="0" normalizeH="0" baseline="0" noProof="0" dirty="0">
                <a:ln>
                  <a:noFill/>
                </a:ln>
                <a:solidFill>
                  <a:srgbClr val="FFFFFF"/>
                </a:solidFill>
                <a:effectLst/>
                <a:uLnTx/>
                <a:uFillTx/>
                <a:latin typeface="+mj-lt"/>
                <a:ea typeface="+mj-ea"/>
                <a:cs typeface="+mj-cs"/>
              </a:rPr>
              <a:t>Senior Design Project</a:t>
            </a:r>
            <a:br>
              <a:rPr kumimoji="0" lang="en-US" sz="2800" b="0" i="0" u="none" strike="noStrike" kern="1200" cap="none" spc="0" normalizeH="0" baseline="0" noProof="0" dirty="0">
                <a:ln>
                  <a:noFill/>
                </a:ln>
                <a:solidFill>
                  <a:srgbClr val="FFFFFF"/>
                </a:solidFill>
                <a:effectLst/>
                <a:uLnTx/>
                <a:uFillTx/>
                <a:latin typeface="+mj-lt"/>
                <a:ea typeface="+mj-ea"/>
                <a:cs typeface="+mj-cs"/>
              </a:rPr>
            </a:br>
            <a:r>
              <a:rPr kumimoji="0" lang="en-US" sz="2000" b="0" i="0" u="none" strike="noStrike" kern="1200" cap="none" spc="0" normalizeH="0" baseline="0" noProof="0" dirty="0">
                <a:ln>
                  <a:noFill/>
                </a:ln>
                <a:solidFill>
                  <a:srgbClr val="FFFFFF"/>
                </a:solidFill>
                <a:effectLst/>
                <a:uLnTx/>
                <a:uFillTx/>
                <a:latin typeface="+mj-lt"/>
                <a:ea typeface="+mj-ea"/>
                <a:cs typeface="+mj-cs"/>
              </a:rPr>
              <a:t>Work and Results</a:t>
            </a:r>
            <a:endParaRPr lang="en-US" sz="2800" kern="1200" dirty="0">
              <a:solidFill>
                <a:srgbClr val="FFFFFF"/>
              </a:solidFill>
              <a:latin typeface="+mj-lt"/>
              <a:ea typeface="+mj-ea"/>
              <a:cs typeface="+mj-cs"/>
            </a:endParaRPr>
          </a:p>
        </p:txBody>
      </p:sp>
      <p:pic>
        <p:nvPicPr>
          <p:cNvPr id="7" name="Picture 6" descr="Diagram, engineering drawing&#10;&#10;Description automatically generated">
            <a:extLst>
              <a:ext uri="{FF2B5EF4-FFF2-40B4-BE49-F238E27FC236}">
                <a16:creationId xmlns:a16="http://schemas.microsoft.com/office/drawing/2014/main" id="{84ABE92E-7505-3221-8F1F-C7A2284F5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0" y="992776"/>
            <a:ext cx="3793472" cy="2769234"/>
          </a:xfrm>
          <a:prstGeom prst="rect">
            <a:avLst/>
          </a:prstGeom>
        </p:spPr>
      </p:pic>
      <p:pic>
        <p:nvPicPr>
          <p:cNvPr id="5" name="Content Placeholder 4" descr="Diagram&#10;&#10;Description automatically generated">
            <a:extLst>
              <a:ext uri="{FF2B5EF4-FFF2-40B4-BE49-F238E27FC236}">
                <a16:creationId xmlns:a16="http://schemas.microsoft.com/office/drawing/2014/main" id="{441F90AA-91F4-5DA6-3822-9027AB9F61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06587" y="321734"/>
            <a:ext cx="3574313" cy="2010551"/>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1DE8A50B-DB6B-585F-08FA-299592DEA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512" y="2422097"/>
            <a:ext cx="3580096" cy="2013804"/>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5A5EFF83-9CE5-58C8-CF81-ADA9A73B29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176" y="1309211"/>
            <a:ext cx="3797984" cy="2136365"/>
          </a:xfrm>
          <a:prstGeom prst="rect">
            <a:avLst/>
          </a:prstGeom>
        </p:spPr>
      </p:pic>
      <p:cxnSp>
        <p:nvCxnSpPr>
          <p:cNvPr id="28" name="Straight Connector 2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descr="Diagram&#10;&#10;Description automatically generated">
            <a:extLst>
              <a:ext uri="{FF2B5EF4-FFF2-40B4-BE49-F238E27FC236}">
                <a16:creationId xmlns:a16="http://schemas.microsoft.com/office/drawing/2014/main" id="{6D36232A-39AA-48AD-3C31-AC57CE7DE5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063" y="4525715"/>
            <a:ext cx="3574313" cy="2010551"/>
          </a:xfrm>
          <a:prstGeom prst="rect">
            <a:avLst/>
          </a:prstGeom>
        </p:spPr>
      </p:pic>
    </p:spTree>
    <p:extLst>
      <p:ext uri="{BB962C8B-B14F-4D97-AF65-F5344CB8AC3E}">
        <p14:creationId xmlns:p14="http://schemas.microsoft.com/office/powerpoint/2010/main" val="199994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89243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600"/>
              <a:t>NGC engineering intern</a:t>
            </a:r>
          </a:p>
          <a:p>
            <a:pPr lvl="1"/>
            <a:r>
              <a:rPr lang="en-US" sz="1600"/>
              <a:t> Sandia National Laboratories (Current)</a:t>
            </a:r>
          </a:p>
          <a:p>
            <a:r>
              <a:rPr lang="en-US" sz="1600"/>
              <a:t>GNC engineering Intern</a:t>
            </a:r>
          </a:p>
          <a:p>
            <a:pPr lvl="1"/>
            <a:r>
              <a:rPr lang="en-US" sz="1600"/>
              <a:t>Blue Origin (2023 Fall)</a:t>
            </a:r>
          </a:p>
          <a:p>
            <a:r>
              <a:rPr lang="en-US" sz="1600"/>
              <a:t>Mechanical Engineering Intern</a:t>
            </a:r>
          </a:p>
          <a:p>
            <a:pPr lvl="1"/>
            <a:r>
              <a:rPr lang="en-US" sz="1600"/>
              <a:t> Samsung Austin Semiconductors (2022 Summer)</a:t>
            </a:r>
          </a:p>
          <a:p>
            <a:r>
              <a:rPr lang="en-US" sz="1600"/>
              <a:t>System Engineering Intern</a:t>
            </a:r>
          </a:p>
          <a:p>
            <a:pPr lvl="1"/>
            <a:r>
              <a:rPr lang="en-US" sz="1600"/>
              <a:t> Trane Technologies (2021 Summer and Fall)</a:t>
            </a:r>
          </a:p>
          <a:p>
            <a:r>
              <a:rPr lang="en-US" sz="1600"/>
              <a:t>Mandatory Korean Military service (2018-2020)</a:t>
            </a:r>
          </a:p>
          <a:p>
            <a:endParaRPr lang="en-US" sz="1600"/>
          </a:p>
          <a:p>
            <a:endParaRPr lang="en-US" sz="160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389" y="3694526"/>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820" y="1087507"/>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50779" y="1498936"/>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51468" y="4069689"/>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91118" y="4105955"/>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A9C93-66DE-973D-0A8F-E0DEF49AF89F}"/>
              </a:ext>
            </a:extLst>
          </p:cNvPr>
          <p:cNvSpPr>
            <a:spLocks noGrp="1"/>
          </p:cNvSpPr>
          <p:nvPr>
            <p:ph type="title"/>
          </p:nvPr>
        </p:nvSpPr>
        <p:spPr>
          <a:xfrm>
            <a:off x="640080" y="329184"/>
            <a:ext cx="6894576" cy="1783080"/>
          </a:xfrm>
        </p:spPr>
        <p:txBody>
          <a:bodyPr anchor="b">
            <a:normAutofit/>
          </a:bodyPr>
          <a:lstStyle/>
          <a:p>
            <a:r>
              <a:rPr lang="en-US" sz="5400"/>
              <a:t>Experience overview</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1691EF-AA61-C604-A92F-AD175803FD85}"/>
              </a:ext>
            </a:extLst>
          </p:cNvPr>
          <p:cNvSpPr>
            <a:spLocks noGrp="1"/>
          </p:cNvSpPr>
          <p:nvPr>
            <p:ph idx="1"/>
          </p:nvPr>
        </p:nvSpPr>
        <p:spPr>
          <a:xfrm>
            <a:off x="640080" y="2706624"/>
            <a:ext cx="6894576" cy="3483864"/>
          </a:xfrm>
        </p:spPr>
        <p:txBody>
          <a:bodyPr>
            <a:normAutofit/>
          </a:bodyPr>
          <a:lstStyle/>
          <a:p>
            <a:r>
              <a:rPr lang="en-US" sz="2200" dirty="0"/>
              <a:t>Relevant Courses: </a:t>
            </a:r>
          </a:p>
          <a:p>
            <a:pPr lvl="1"/>
            <a:r>
              <a:rPr lang="en-US" sz="2200" dirty="0"/>
              <a:t>Automated Control Systems</a:t>
            </a:r>
          </a:p>
          <a:p>
            <a:pPr lvl="1"/>
            <a:r>
              <a:rPr lang="en-US" sz="2200" dirty="0"/>
              <a:t>Dynamic Systems and Control</a:t>
            </a:r>
          </a:p>
          <a:p>
            <a:pPr lvl="1"/>
            <a:r>
              <a:rPr lang="en-US" sz="2200" dirty="0"/>
              <a:t>Spacecraft Dynamics </a:t>
            </a:r>
          </a:p>
          <a:p>
            <a:pPr lvl="1"/>
            <a:r>
              <a:rPr lang="en-US" sz="2200" dirty="0"/>
              <a:t>Aircraft Dynamics</a:t>
            </a:r>
          </a:p>
          <a:p>
            <a:pPr lvl="1"/>
            <a:r>
              <a:rPr lang="en-US" sz="2200" dirty="0"/>
              <a:t>Stochastic Estimation and control</a:t>
            </a:r>
          </a:p>
          <a:p>
            <a:pPr lvl="1"/>
            <a:r>
              <a:rPr lang="en-US" sz="2200" dirty="0"/>
              <a:t>Aerial Robotics</a:t>
            </a:r>
          </a:p>
          <a:p>
            <a:pPr lvl="1"/>
            <a:r>
              <a:rPr lang="en-US" sz="2200" dirty="0"/>
              <a:t>GPS </a:t>
            </a:r>
            <a:r>
              <a:rPr lang="en-US" sz="2200"/>
              <a:t>Signal Processing</a:t>
            </a:r>
            <a:endParaRPr lang="en-US" sz="2200" dirty="0"/>
          </a:p>
          <a:p>
            <a:pPr lvl="1"/>
            <a:endParaRPr lang="en-US" sz="2200" dirty="0"/>
          </a:p>
        </p:txBody>
      </p:sp>
      <p:pic>
        <p:nvPicPr>
          <p:cNvPr id="7" name="Picture 6" descr="Chart&#10;&#10;Description automatically generated">
            <a:extLst>
              <a:ext uri="{FF2B5EF4-FFF2-40B4-BE49-F238E27FC236}">
                <a16:creationId xmlns:a16="http://schemas.microsoft.com/office/drawing/2014/main" id="{915002EE-D2AA-8F09-9459-59C818DB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40" y="453535"/>
            <a:ext cx="4014216" cy="3181265"/>
          </a:xfrm>
          <a:prstGeom prst="rect">
            <a:avLst/>
          </a:prstGeom>
        </p:spPr>
      </p:pic>
      <p:pic>
        <p:nvPicPr>
          <p:cNvPr id="9" name="Picture 8" descr="Diagram, schematic&#10;&#10;Description automatically generated">
            <a:extLst>
              <a:ext uri="{FF2B5EF4-FFF2-40B4-BE49-F238E27FC236}">
                <a16:creationId xmlns:a16="http://schemas.microsoft.com/office/drawing/2014/main" id="{DAF8EDBB-771E-69B0-02A0-69B50F06B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840" y="4125966"/>
            <a:ext cx="3995928" cy="2082726"/>
          </a:xfrm>
          <a:prstGeom prst="rect">
            <a:avLst/>
          </a:prstGeom>
        </p:spPr>
      </p:pic>
    </p:spTree>
    <p:extLst>
      <p:ext uri="{BB962C8B-B14F-4D97-AF65-F5344CB8AC3E}">
        <p14:creationId xmlns:p14="http://schemas.microsoft.com/office/powerpoint/2010/main" val="4269130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
        <p:nvSpPr>
          <p:cNvPr id="2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7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dirty="0"/>
              <a:t>Project</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20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a:t>Aerial Robotics (Drone)</a:t>
            </a:r>
            <a:endParaRPr lang="en-US" dirty="0"/>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5067300" cy="4218714"/>
          </a:xfrm>
        </p:spPr>
        <p:txBody>
          <a:bodyPr>
            <a:normAutofit/>
          </a:bodyPr>
          <a:lstStyle/>
          <a:p>
            <a:r>
              <a:rPr lang="en-US" dirty="0"/>
              <a:t>2024 Spring (Last Semester)</a:t>
            </a:r>
          </a:p>
          <a:p>
            <a:r>
              <a:rPr lang="en-US" dirty="0"/>
              <a:t>Team Competition</a:t>
            </a:r>
          </a:p>
          <a:p>
            <a:r>
              <a:rPr lang="en-US" dirty="0"/>
              <a:t>Goal: </a:t>
            </a:r>
          </a:p>
          <a:p>
            <a:pPr lvl="1"/>
            <a:r>
              <a:rPr lang="en-US" dirty="0"/>
              <a:t>Create an algorithm to find the fastest routes to predetermined targets</a:t>
            </a:r>
          </a:p>
          <a:p>
            <a:pPr lvl="1"/>
            <a:r>
              <a:rPr lang="en-US" dirty="0"/>
              <a:t>The final algorithm is implemented in a high-fidelity simulation tool</a:t>
            </a:r>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313" y="1371587"/>
            <a:ext cx="2813288" cy="2108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9380177" y="1371587"/>
            <a:ext cx="2811823" cy="2108867"/>
          </a:xfrm>
          <a:prstGeom prst="rect">
            <a:avLst/>
          </a:prstGeom>
        </p:spPr>
      </p:pic>
      <p:pic>
        <p:nvPicPr>
          <p:cNvPr id="7" name="Picture 6" descr="A green and black rectangular objects&#10;&#10;Description automatically generated">
            <a:extLst>
              <a:ext uri="{FF2B5EF4-FFF2-40B4-BE49-F238E27FC236}">
                <a16:creationId xmlns:a16="http://schemas.microsoft.com/office/drawing/2014/main" id="{CAA2CA9D-71FD-8307-8EFA-F9B5E188A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00" y="3761770"/>
            <a:ext cx="3714673" cy="3096230"/>
          </a:xfrm>
          <a:prstGeom prst="rect">
            <a:avLst/>
          </a:prstGeom>
        </p:spPr>
      </p:pic>
      <p:sp>
        <p:nvSpPr>
          <p:cNvPr id="10" name="TextBox 9">
            <a:extLst>
              <a:ext uri="{FF2B5EF4-FFF2-40B4-BE49-F238E27FC236}">
                <a16:creationId xmlns:a16="http://schemas.microsoft.com/office/drawing/2014/main" id="{3343D602-53C3-1FE9-0F17-D99930FD76FE}"/>
              </a:ext>
            </a:extLst>
          </p:cNvPr>
          <p:cNvSpPr txBox="1"/>
          <p:nvPr/>
        </p:nvSpPr>
        <p:spPr>
          <a:xfrm>
            <a:off x="6420862" y="3405669"/>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8179-5843-24C8-8B57-A91FE0B97C4B}"/>
              </a:ext>
            </a:extLst>
          </p:cNvPr>
          <p:cNvSpPr>
            <a:spLocks noGrp="1"/>
          </p:cNvSpPr>
          <p:nvPr>
            <p:ph type="title"/>
          </p:nvPr>
        </p:nvSpPr>
        <p:spPr/>
        <p:txBody>
          <a:bodyPr/>
          <a:lstStyle/>
          <a:p>
            <a:r>
              <a:rPr lang="en-US" dirty="0"/>
              <a:t>My contributions</a:t>
            </a:r>
          </a:p>
        </p:txBody>
      </p:sp>
      <p:sp>
        <p:nvSpPr>
          <p:cNvPr id="3" name="Content Placeholder 2">
            <a:extLst>
              <a:ext uri="{FF2B5EF4-FFF2-40B4-BE49-F238E27FC236}">
                <a16:creationId xmlns:a16="http://schemas.microsoft.com/office/drawing/2014/main" id="{6F5F6FA1-3700-F226-9D94-4F3B57AE06EA}"/>
              </a:ext>
            </a:extLst>
          </p:cNvPr>
          <p:cNvSpPr>
            <a:spLocks noGrp="1"/>
          </p:cNvSpPr>
          <p:nvPr>
            <p:ph idx="1"/>
          </p:nvPr>
        </p:nvSpPr>
        <p:spPr/>
        <p:txBody>
          <a:bodyPr/>
          <a:lstStyle/>
          <a:p>
            <a:r>
              <a:rPr lang="en-US" dirty="0"/>
              <a:t>Develop 6-DOF simulation in MATLAB</a:t>
            </a:r>
          </a:p>
          <a:p>
            <a:r>
              <a:rPr lang="en-US" dirty="0"/>
              <a:t>Develop A* algorithm in C++</a:t>
            </a:r>
          </a:p>
        </p:txBody>
      </p:sp>
    </p:spTree>
    <p:extLst>
      <p:ext uri="{BB962C8B-B14F-4D97-AF65-F5344CB8AC3E}">
        <p14:creationId xmlns:p14="http://schemas.microsoft.com/office/powerpoint/2010/main" val="216974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r>
              <a:rPr lang="en-US" sz="105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r>
              <a:rPr lang="en-US" sz="1100" dirty="0"/>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8784</TotalTime>
  <Words>5596</Words>
  <Application>Microsoft Office PowerPoint</Application>
  <PresentationFormat>Widescreen</PresentationFormat>
  <Paragraphs>362</Paragraphs>
  <Slides>30</Slides>
  <Notes>26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Calibri</vt:lpstr>
      <vt:lpstr>Lato</vt:lpstr>
      <vt:lpstr>Office Theme</vt:lpstr>
      <vt:lpstr>Bonsuck Koo</vt:lpstr>
      <vt:lpstr>Introduction</vt:lpstr>
      <vt:lpstr>Experience overview</vt:lpstr>
      <vt:lpstr>Why Blue Origin?</vt:lpstr>
      <vt:lpstr>Project</vt:lpstr>
      <vt:lpstr>Aerial Robotics (Drone)</vt:lpstr>
      <vt:lpstr>My contributions</vt:lpstr>
      <vt:lpstr>Aerial Robotics (Drone) Quadrotor Dynamics</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vt:lpstr>
      <vt:lpstr>Aerial Robotics (Drone) Completed MATLAB Simulation</vt:lpstr>
      <vt:lpstr>Aerial Robotics (Drone) C++: Path Finding Algorithm</vt:lpstr>
      <vt:lpstr>Aerial Robotics (Drone) C++: Path Finding Algorithm</vt:lpstr>
      <vt:lpstr>Aerial Robotics (Drone) Team Collaboration</vt:lpstr>
      <vt:lpstr>Summary of Drone Project</vt:lpstr>
      <vt:lpstr>PowerPoint Presentation</vt:lpstr>
      <vt:lpstr>Projects</vt:lpstr>
      <vt:lpstr>Senior Design Project Background</vt:lpstr>
      <vt:lpstr>Senior Design Project Defining the Problem</vt:lpstr>
      <vt:lpstr>Senior Design Project Communication</vt:lpstr>
      <vt:lpstr>Senior Design Project Communication</vt:lpstr>
      <vt:lpstr>Senior Design Project Communication</vt:lpstr>
      <vt:lpstr>Senior Design Project Communication</vt:lpstr>
      <vt:lpstr>Senior Design Project Work and Results</vt:lpstr>
      <vt:lpstr>PowerPoint Presentation</vt:lpstr>
      <vt:lpstr>Experience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210</cp:revision>
  <dcterms:created xsi:type="dcterms:W3CDTF">2024-07-16T01:20:25Z</dcterms:created>
  <dcterms:modified xsi:type="dcterms:W3CDTF">2024-10-20T23:02:04Z</dcterms:modified>
</cp:coreProperties>
</file>